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5" r:id="rId6"/>
    <p:sldId id="261" r:id="rId7"/>
    <p:sldId id="262" r:id="rId8"/>
    <p:sldId id="263" r:id="rId9"/>
    <p:sldId id="260" r:id="rId10"/>
    <p:sldId id="264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10"/>
    <p:restoredTop sz="96327"/>
  </p:normalViewPr>
  <p:slideViewPr>
    <p:cSldViewPr snapToGrid="0">
      <p:cViewPr varScale="1">
        <p:scale>
          <a:sx n="120" d="100"/>
          <a:sy n="120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1:26:38.1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3185 217 24575,'-17'0'0,"2"0"0,4 0 0,0 0 0,-4 0 0,8-5 0,-7 4 0,8-3 0,-5 4 0,0 0 0,1-5 0,-6 4 0,0-4 0,-5 5 0,-1 0 0,6 0 0,-4 0 0,8-5 0,-4 4 0,6-4 0,-6 5 0,-9-6 0,-7 5 0,1-5 0,1 6 0,13-5 0,2 4 0,4-4 0,1 0 0,-1 4 0,-4-4 0,3 5 0,-4 0 0,6 0 0,-1 0 0,0 0 0,1 0 0,-1 0 0,-4 0 0,-2 0 0,1 0 0,0 0 0,1 0 0,3 0 0,-3 0 0,4 0 0,-4 0 0,3 0 0,-4 0 0,1 0 0,3 0 0,-3 5 0,4-4 0,1 4 0,-1-5 0,0 5 0,1-4 0,-1 3 0,0-4 0,1 5 0,-1-4 0,-4 8 0,3-7 0,-4 2 0,1-4 0,-1 5 0,-1-4 0,2 4 0,4-5 0,0 0 0,5 4 0,-8-2 0,7 2 0,-8-4 0,-1 0 0,9 5 0,-7-4 0,3 4 0,0-5 0,-9 0 0,8 0 0,-8 0 0,8 0 0,-4 0 0,6 0 0,-1 0 0,0 0 0,-4 0 0,3 0 0,-3 0 0,4 0 0,1 0 0,-1-5 0,0 4 0,1-4 0,-10 5 0,7 0 0,-8 0 0,11-5 0,-1 4 0,1-4 0,-1 5 0,-4 0 0,3 0 0,1-4 0,2 2 0,-2-2 0,-1 4 0,-8-5 0,8 4 0,-3-4 0,9 0 0,-4 4 0,5-4 0,-6 5 0,-4 0 0,-2 0 0,-4 0 0,4 0 0,-11 0 0,9 0 0,-19 0 0,14 0 0,-30 0 0,3 0 0,-5-4 0,-10-3 0,-14-6 0,-4-2-736,0 1 1,-5 0 735,10 1 0,-4-1 0,7 1 0,3 1 0,5 0 0,-15 0 0,9 1 0,12-1 0,22 8 0,30 10 0,-1 5 0,5-1 1471,-3-4-1471,8 3 0,-9 2 0,9 0 0,-4 5 0,1-6 0,2 1 0,-2-1 0,4 1 0,-5-1 0,4 0 0,-4 6 0,5-5 0,0 5 0,0-6 0,0 0 0,-5 6 0,4-5 0,-4 4 0,5-4 0,0-1 0,0 5 0,-4-8 0,2 7 0,-2-8 0,4 5 0,0-1 0,-5 1 0,4 4 0,-4-4 0,5 4 0,-5-9 0,4 4 0,-4-5 0,5 6 0,0-1 0,0 6 0,0-5 0,0 4 0,0-4 0,0-1 0,0 1 0,0-1 0,0 5 0,0-3 0,0 3 0,0-4 0,0-1 0,0 0 0,0 1 0,0-1 0,0 1 0,0-1 0,0 1 0,0-1 0,0 1 0,0-1 0,0 1 0,0-1 0,0 1 0,0-1 0,0 0 0,0 1 0,0-1 0,0 1 0,0-1 0,0 6 0,0-5 0,0 4 0,0-4 0,0-1 0,0 1 0,0-1 0,0 5 0,5 2 0,-4-1 0,4-1 0,-5-5 0,0 1 0,0-1 0,0 1 0,0-1 0,0 1 0,0-1 0,0 5 0,5-3 0,-4 3 0,3-4 0,-4-1 0,5 5 0,-4-3 0,8 3 0,-7-5 0,2 1 0,-4-1 0,0 5 0,0-3 0,0 3 0,0-4 0,0-1 0,0 0 0,0 1 0,0-1 0,0 1 0,0 4 0,0 6 0,0-3 0,-4 6 0,2-12 0,-8 16 0,8-14 0,-9 5 0,10-10 0,-4-3 0,5 5 0,-4-1 0,3 1 0,-9 4 0,9-4 0,-4 4 0,5-4 0,-5 4 0,4-3 0,-3 3 0,4-5 0,-5 1 0,4-1 0,-4 1 0,5-1 0,0 5 0,0-3 0,0 3 0,0-4 0,0-1 0,0 1 0,0 4 0,0-4 0,0 5 0,-5-6 0,4 0 0,-4 1 0,5-1 0,0 1 0,-5-1 0,4 1 0,-3 4 0,4-3 0,-5 3 0,4-5 0,-4 1 0,5-1 0,-5-4 0,4 3 0,-4-3 0,5 5 0,0-1 0,-4 1 0,2-1 0,-2 0 0,-1 1 0,4-1 0,-4 1 0,0-1 0,4 1 0,-4-1 0,1 1 0,2-1 0,-2 1 0,-1-1 0,4 5 0,-9-8 0,9 7 0,1-8 0,6 0 0,4-2 0,-4 1 0,3-4 0,-3 9 0,25 16 0,7 0 0,3 12 0,-2-16 0,-22-6 0,-2-1 0,34 45 0,-25-28 0,34 42 0,-41-51 0,0-2 0,-11-7 0,3-4 0,-2 15 0,4-2 0,1 2 0,-2-5 0,-4-8 0,4 3 0,-3 8 0,3-4 0,2 11 0,-1-9 0,-1-5 0,-4-1 0,3-4 0,-8-1 0,9 1 0,-9 4 0,8 1 0,-3 5 0,4-4 0,-4 3 0,4-4 0,-9 0 0,3 0 0,1-11 0,-4 9 0,9-2 0,-5 4 0,1 4 0,3-8 0,-3 3 0,0-4 0,-1-1 0,-1 1 0,-2-1 0,7 1 0,-8-1 0,8 5 0,-8-3 0,4 3 0,0-5 0,-4 1 0,8 4 0,-8-3 0,10 16 0,-10-14 0,11 23 0,-10-23 0,4 14 0,-2-16 0,-2 3 0,2 0 0,1-3 0,-4 16 0,4-14 0,-5 14 0,4-16 0,-3 8 0,9-4 0,-9 14 0,10 2 0,-10 8 0,10-8 0,-10-7 0,8-6 0,-8-7 0,9 8 0,3 5 0,-1-2 0,6 7 0,-8-14 0,1 4 0,6 5 0,0-2 0,4 15 0,-1-15 0,-3 7 0,0-9 0,-2-5 0,9 1 0,-6-7 0,7 2 0,-10-6 0,-4-1 0,-1-5 0,1 0 0,4 0 0,-4 0 0,5 0 0,-6 0 0,0 0 0,6 0 0,0 0 0,0 0 0,-1 0 0,-9 0 0,-1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susanloftus/Library/Group%20Containers/UBF8T346G9.ms/WebArchiveCopyPasteTempFiles/com.microsoft.Word/Z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riding bikes&#10;&#10;Description automatically generated">
            <a:extLst>
              <a:ext uri="{FF2B5EF4-FFF2-40B4-BE49-F238E27FC236}">
                <a16:creationId xmlns:a16="http://schemas.microsoft.com/office/drawing/2014/main" id="{58EEE1E9-A7C5-1935-D42A-261EA11D7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6" b="160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3394A1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FA2D-8995-EC44-C693-BB4F44FD7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889218"/>
            <a:ext cx="5478432" cy="10320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EFFFF"/>
                </a:solidFill>
              </a:rPr>
              <a:t>Biking for Kids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4B299-A37E-DBDF-FABD-E3FB26903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5454227" cy="52493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(and that means for everyone)</a:t>
            </a:r>
          </a:p>
        </p:txBody>
      </p:sp>
    </p:spTree>
    <p:extLst>
      <p:ext uri="{BB962C8B-B14F-4D97-AF65-F5344CB8AC3E}">
        <p14:creationId xmlns:p14="http://schemas.microsoft.com/office/powerpoint/2010/main" val="3598785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2E081B-CB5A-48B7-A440-B179A2EFB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A20D9-8394-0B49-A326-25F20EBF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5"/>
            <a:ext cx="3650279" cy="5247747"/>
          </a:xfrm>
        </p:spPr>
        <p:txBody>
          <a:bodyPr>
            <a:normAutofit/>
          </a:bodyPr>
          <a:lstStyle/>
          <a:p>
            <a:r>
              <a:rPr lang="en-US" dirty="0"/>
              <a:t>City Council Voted to make 5’ bike lanes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instead of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 10’ path for many types of users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2F442E-AE2B-4E8D-B609-E1E0A01DA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person riding a bicycle next to a car&#10;&#10;Description automatically generated">
            <a:extLst>
              <a:ext uri="{FF2B5EF4-FFF2-40B4-BE49-F238E27FC236}">
                <a16:creationId xmlns:a16="http://schemas.microsoft.com/office/drawing/2014/main" id="{A98B51AF-BC07-D969-F382-F97618942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5" y="1026811"/>
            <a:ext cx="3360173" cy="1772492"/>
          </a:xfrm>
          <a:prstGeom prst="rect">
            <a:avLst/>
          </a:prstGeom>
        </p:spPr>
      </p:pic>
      <p:pic>
        <p:nvPicPr>
          <p:cNvPr id="4" name="Picture 3" descr="A person standing on a roof with a dog&#10;&#10;Description automatically generated">
            <a:extLst>
              <a:ext uri="{FF2B5EF4-FFF2-40B4-BE49-F238E27FC236}">
                <a16:creationId xmlns:a16="http://schemas.microsoft.com/office/drawing/2014/main" id="{BC62E4E8-E19A-2C1F-5789-1AEF79977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5" y="3994043"/>
            <a:ext cx="3360173" cy="1251664"/>
          </a:xfrm>
          <a:prstGeom prst="rect">
            <a:avLst/>
          </a:prstGeom>
        </p:spPr>
      </p:pic>
      <p:pic>
        <p:nvPicPr>
          <p:cNvPr id="6" name="Picture 5" descr="A road with plants and a sign&#10;&#10;Description automatically generated with medium confidence">
            <a:extLst>
              <a:ext uri="{FF2B5EF4-FFF2-40B4-BE49-F238E27FC236}">
                <a16:creationId xmlns:a16="http://schemas.microsoft.com/office/drawing/2014/main" id="{3643258B-1B5B-5FD1-EAB6-DCB166901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194" y="1993369"/>
            <a:ext cx="3394926" cy="2546194"/>
          </a:xfrm>
          <a:prstGeom prst="rect">
            <a:avLst/>
          </a:pr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85667E18-65F1-4B6C-B237-5784682F8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E6C025-0C21-385D-ED38-239744A9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n-US"/>
              <a:t>Why?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A32BA1-22CD-1286-F711-4913203D5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57" r="41229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8D7F8-9018-BCDA-3FC0-348D245A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67" y="2133600"/>
            <a:ext cx="6847944" cy="3777622"/>
          </a:xfrm>
        </p:spPr>
        <p:txBody>
          <a:bodyPr>
            <a:normAutofit/>
          </a:bodyPr>
          <a:lstStyle/>
          <a:p>
            <a:r>
              <a:rPr lang="en-US"/>
              <a:t>City council mostly only hears from fast bikers and people who need less safety</a:t>
            </a:r>
          </a:p>
          <a:p>
            <a:endParaRPr lang="en-US"/>
          </a:p>
          <a:p>
            <a:r>
              <a:rPr lang="en-US"/>
              <a:t>Some City council members don’t believe very many students will start to bike</a:t>
            </a:r>
          </a:p>
        </p:txBody>
      </p:sp>
    </p:spTree>
    <p:extLst>
      <p:ext uri="{BB962C8B-B14F-4D97-AF65-F5344CB8AC3E}">
        <p14:creationId xmlns:p14="http://schemas.microsoft.com/office/powerpoint/2010/main" val="265107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6392-4D41-9F71-89A4-07DAD625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The Netherlands Become the </a:t>
            </a:r>
            <a:br>
              <a:rPr lang="en-US" dirty="0"/>
            </a:br>
            <a:r>
              <a:rPr lang="en-US" dirty="0"/>
              <a:t>Top Biking Place in the World?</a:t>
            </a:r>
          </a:p>
        </p:txBody>
      </p:sp>
      <p:pic>
        <p:nvPicPr>
          <p:cNvPr id="4" name="Content Placeholder 3" descr="A group of children holding signs&#10;&#10;Description automatically generated">
            <a:extLst>
              <a:ext uri="{FF2B5EF4-FFF2-40B4-BE49-F238E27FC236}">
                <a16:creationId xmlns:a16="http://schemas.microsoft.com/office/drawing/2014/main" id="{39E5E73E-83D2-08BA-53C1-22F2BCAA9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5" y="2393544"/>
            <a:ext cx="4960292" cy="332111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1D12553-0836-4241-BFB7-403F666F2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897" y="2679701"/>
            <a:ext cx="1627695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Stop de Kindermoord Protests Led to NL Road Safety (&amp; 'Reach'?) – Dutch  Reach Project">
            <a:extLst>
              <a:ext uri="{FF2B5EF4-FFF2-40B4-BE49-F238E27FC236}">
                <a16:creationId xmlns:a16="http://schemas.microsoft.com/office/drawing/2014/main" id="{04145E54-B5E5-E675-1BD6-52C64271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20" y="2474193"/>
            <a:ext cx="4960291" cy="324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CE5C3-549B-A08E-A9E1-19235265A671}"/>
              </a:ext>
            </a:extLst>
          </p:cNvPr>
          <p:cNvSpPr txBox="1"/>
          <p:nvPr/>
        </p:nvSpPr>
        <p:spPr>
          <a:xfrm>
            <a:off x="2381839" y="6120028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protest called “Stop the Child Killing” led by parents and children</a:t>
            </a:r>
          </a:p>
        </p:txBody>
      </p:sp>
    </p:spTree>
    <p:extLst>
      <p:ext uri="{BB962C8B-B14F-4D97-AF65-F5344CB8AC3E}">
        <p14:creationId xmlns:p14="http://schemas.microsoft.com/office/powerpoint/2010/main" val="817998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9851E3A-A987-4859-9987-B13096D97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12D296-A22C-4E21-9C75-3E67301E7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A1238F3-0B39-40D0-8C3F-BDBAAE1E3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04D379A-6934-4295-9EF2-BDD404CB5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3C1E9A55-61F7-4040-8274-782A429D8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DBD7D8E-F59B-4CA6-93DC-2D936BC79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5A2E5C3E-887D-4D86-8D20-C306EEA8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83E4218-35DF-4531-9FFB-196FE4A70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8D0B9266-FB4F-4A11-9906-D88930267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D68D567-E1FF-4421-A5A7-0FB5B6CCF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162E82F3-E7FB-46D6-A67C-19F349F67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29237D49-4974-49A3-ADFD-719D2A377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15684C6D-1CAF-400F-AFB5-24C18BE66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D71E86AF-F2C2-497D-8C63-1A633C056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CB706A-A0EA-484D-93DC-B2CED03B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A78D4A50-94B5-4EAE-B4AF-79D6DE9A2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F465FEEF-4A9D-48D0-AD78-3F03C5153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0B9FF3DB-CBEC-4D4E-B28F-CABCB9980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45BC3B0B-20C8-4F1E-8120-9E6C5BA8D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C2D0EEAB-704C-4DBC-A730-7F8FFBEFC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8ADC598E-AAD3-4049-A1F7-D6BA278761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080514FC-72C0-4BBE-8376-E2DD52C79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76B3E91-F388-454F-8306-D64D08895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A24F85CC-2609-497D-A3BE-D128CE9E2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026D0D91-F7BF-49FB-90D4-56B7B0FF8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E3F29555-7107-4106-81BD-CA8763BD6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68AF4D70-6597-4A7A-ABDD-30A8178BB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84A60D-0A4D-CDDE-489F-F50C688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797" y="624109"/>
            <a:ext cx="7419399" cy="167020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You Do?</a:t>
            </a:r>
            <a:br>
              <a:rPr lang="en-US" dirty="0"/>
            </a:br>
            <a:br>
              <a:rPr lang="en-US" dirty="0"/>
            </a:br>
            <a:r>
              <a:rPr lang="en-US" b="1" i="1" dirty="0">
                <a:solidFill>
                  <a:srgbClr val="FF0000"/>
                </a:solidFill>
                <a:latin typeface="Walbaum Display" panose="02070503090703020303" pitchFamily="18" charset="0"/>
              </a:rPr>
              <a:t>We Need Your Help </a:t>
            </a:r>
            <a:br>
              <a:rPr lang="en-US" b="1" i="1" dirty="0">
                <a:solidFill>
                  <a:srgbClr val="FF0000"/>
                </a:solidFill>
                <a:latin typeface="Walbaum Display" panose="02070503090703020303" pitchFamily="18" charset="0"/>
              </a:rPr>
            </a:br>
            <a:r>
              <a:rPr lang="en-US" b="1" i="1" dirty="0">
                <a:solidFill>
                  <a:srgbClr val="FF0000"/>
                </a:solidFill>
                <a:latin typeface="Walbaum Display" panose="02070503090703020303" pitchFamily="18" charset="0"/>
              </a:rPr>
              <a:t>to Help Students Bike Safely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1D8553-2EA7-406A-A46F-8B3986C25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5DE9A097-EFD3-4BA8-A9ED-6A278D3C8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FFC8413-4C33-71F7-0FFC-44D57BB6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5" b="12544"/>
          <a:stretch/>
        </p:blipFill>
        <p:spPr>
          <a:xfrm>
            <a:off x="75400" y="113898"/>
            <a:ext cx="2500022" cy="3145785"/>
          </a:xfrm>
          <a:prstGeom prst="rect">
            <a:avLst/>
          </a:prstGeom>
        </p:spPr>
      </p:pic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AD4398E8-6641-9FED-E2BC-6F95DB932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0604"/>
          <a:stretch/>
        </p:blipFill>
        <p:spPr>
          <a:xfrm>
            <a:off x="129670" y="3598317"/>
            <a:ext cx="2487229" cy="313834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ED4CAA9-D1DB-4EAE-88BD-A149B54F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2733254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8F031-4D28-55F6-53B0-FC56910B3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688" y="3357753"/>
            <a:ext cx="6847944" cy="2266659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kern="1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 our Statement of Interest” to show council you want to bike and walk more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kern="1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 our Petition to make Eagle Harbor/ Wyatt designed for students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kern="1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Speak at City Council meetings about above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kern="1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 city council members about above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b="1" kern="1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your family and friends to do the above 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 descr="A qr code with green squares&#10;&#10;Description automatically generated">
            <a:extLst>
              <a:ext uri="{FF2B5EF4-FFF2-40B4-BE49-F238E27FC236}">
                <a16:creationId xmlns:a16="http://schemas.microsoft.com/office/drawing/2014/main" id="{71BD7A32-7655-0A35-78D4-36779CBE6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5079" y="5234366"/>
            <a:ext cx="1088156" cy="108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3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children holding signs&#10;&#10;Description automatically generated">
            <a:extLst>
              <a:ext uri="{FF2B5EF4-FFF2-40B4-BE49-F238E27FC236}">
                <a16:creationId xmlns:a16="http://schemas.microsoft.com/office/drawing/2014/main" id="{40458227-616E-A62B-1FC0-6FDA3847D8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" b="8395"/>
          <a:stretch/>
        </p:blipFill>
        <p:spPr>
          <a:xfrm>
            <a:off x="-8825" y="-561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398F2A-AE44-45D8-9514-EE827C24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908" y="629720"/>
            <a:ext cx="9526183" cy="15038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If You Want to Bike More on Bainbridge Island,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City Council Needs to Know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F5EB6-BED5-C73F-9EB8-707F1216F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>
            <a:normAutofit/>
          </a:bodyPr>
          <a:lstStyle/>
          <a:p>
            <a:r>
              <a:rPr lang="en-US" dirty="0"/>
              <a:t>Watch for an important council meeting in November</a:t>
            </a:r>
          </a:p>
        </p:txBody>
      </p:sp>
    </p:spTree>
    <p:extLst>
      <p:ext uri="{BB962C8B-B14F-4D97-AF65-F5344CB8AC3E}">
        <p14:creationId xmlns:p14="http://schemas.microsoft.com/office/powerpoint/2010/main" val="2165885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F21FC-1F08-35E5-0C3A-A8D4EEF1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you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CFF2D-AA45-9807-12B7-A0BCBC373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3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3E399-4E5E-E6B4-96CB-A8839A3AE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Why do you care?</a:t>
            </a:r>
          </a:p>
        </p:txBody>
      </p:sp>
      <p:pic>
        <p:nvPicPr>
          <p:cNvPr id="5" name="Content Placeholder 4" descr="Healthy Planet&#10;">
            <a:extLst>
              <a:ext uri="{FF2B5EF4-FFF2-40B4-BE49-F238E27FC236}">
                <a16:creationId xmlns:a16="http://schemas.microsoft.com/office/drawing/2014/main" id="{97BA6298-1F93-4098-C7D8-FE9048920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722" y="3960430"/>
            <a:ext cx="3695700" cy="27813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86F85-2190-4FC5-C113-471832B2D482}"/>
              </a:ext>
            </a:extLst>
          </p:cNvPr>
          <p:cNvSpPr txBox="1"/>
          <p:nvPr/>
        </p:nvSpPr>
        <p:spPr>
          <a:xfrm>
            <a:off x="4305301" y="492495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Planet</a:t>
            </a:r>
          </a:p>
        </p:txBody>
      </p:sp>
      <p:pic>
        <p:nvPicPr>
          <p:cNvPr id="8" name="Picture 7" descr="A group of children riding bikes&#10;&#10;Description automatically generated">
            <a:extLst>
              <a:ext uri="{FF2B5EF4-FFF2-40B4-BE49-F238E27FC236}">
                <a16:creationId xmlns:a16="http://schemas.microsoft.com/office/drawing/2014/main" id="{2F682CE8-CC2B-E833-4A02-381DB4AE3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033" y="1473590"/>
            <a:ext cx="3989908" cy="2754096"/>
          </a:xfrm>
          <a:prstGeom prst="rect">
            <a:avLst/>
          </a:prstGeom>
        </p:spPr>
      </p:pic>
      <p:pic>
        <p:nvPicPr>
          <p:cNvPr id="10" name="Picture 9" descr="A child riding a bike&#10;&#10;Description automatically generated">
            <a:extLst>
              <a:ext uri="{FF2B5EF4-FFF2-40B4-BE49-F238E27FC236}">
                <a16:creationId xmlns:a16="http://schemas.microsoft.com/office/drawing/2014/main" id="{62380F38-042A-7774-A72D-60F2E73AF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4" y="1680610"/>
            <a:ext cx="3822700" cy="2781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B0CC72-98CC-8F20-5D21-666B5E6455EE}"/>
              </a:ext>
            </a:extLst>
          </p:cNvPr>
          <p:cNvSpPr txBox="1"/>
          <p:nvPr/>
        </p:nvSpPr>
        <p:spPr>
          <a:xfrm>
            <a:off x="934655" y="359109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FUN!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1B6BC-3C0E-C348-EB88-0BA184736E06}"/>
              </a:ext>
            </a:extLst>
          </p:cNvPr>
          <p:cNvSpPr txBox="1"/>
          <p:nvPr/>
        </p:nvSpPr>
        <p:spPr>
          <a:xfrm>
            <a:off x="8368837" y="1585360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Independence</a:t>
            </a:r>
          </a:p>
        </p:txBody>
      </p:sp>
      <p:pic>
        <p:nvPicPr>
          <p:cNvPr id="14" name="Picture 13" descr="Healthy people!&#10;">
            <a:extLst>
              <a:ext uri="{FF2B5EF4-FFF2-40B4-BE49-F238E27FC236}">
                <a16:creationId xmlns:a16="http://schemas.microsoft.com/office/drawing/2014/main" id="{CD3167A0-7C81-2978-3B70-CAB75BC8A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705" y="4429324"/>
            <a:ext cx="3989907" cy="22443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09ED89-26EA-C008-0112-99C2D6B9EDAE}"/>
              </a:ext>
            </a:extLst>
          </p:cNvPr>
          <p:cNvSpPr txBox="1"/>
          <p:nvPr/>
        </p:nvSpPr>
        <p:spPr>
          <a:xfrm>
            <a:off x="8368837" y="4413040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people!</a:t>
            </a:r>
          </a:p>
        </p:txBody>
      </p:sp>
    </p:spTree>
    <p:extLst>
      <p:ext uri="{BB962C8B-B14F-4D97-AF65-F5344CB8AC3E}">
        <p14:creationId xmlns:p14="http://schemas.microsoft.com/office/powerpoint/2010/main" val="53738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CBD04-D1E3-AA7B-1461-6958FDEF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277" y="1410918"/>
            <a:ext cx="4092173" cy="3227583"/>
          </a:xfrm>
        </p:spPr>
        <p:txBody>
          <a:bodyPr anchor="b">
            <a:normAutofit/>
          </a:bodyPr>
          <a:lstStyle/>
          <a:p>
            <a:r>
              <a:rPr lang="en-US" sz="4000" dirty="0"/>
              <a:t>What is it like now for you to bike now from your home?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451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BED805-6A6E-8601-577D-626F66BEA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28395" r="23227" b="21893"/>
          <a:stretch/>
        </p:blipFill>
        <p:spPr>
          <a:xfrm>
            <a:off x="1828800" y="-478677"/>
            <a:ext cx="4605251" cy="75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13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F6470-EE07-193B-1C0F-E7B91147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Get Lots of People Biking?</a:t>
            </a:r>
            <a:br>
              <a:rPr lang="en-US" dirty="0"/>
            </a:br>
            <a:r>
              <a:rPr lang="en-US" dirty="0"/>
              <a:t>(instead of driving or being driven?)</a:t>
            </a:r>
          </a:p>
        </p:txBody>
      </p:sp>
      <p:pic>
        <p:nvPicPr>
          <p:cNvPr id="5" name="Content Placeholder 4" descr="A screen shot of a person&#13;&#10;&#13;&#10;Description automatically generated">
            <a:extLst>
              <a:ext uri="{FF2B5EF4-FFF2-40B4-BE49-F238E27FC236}">
                <a16:creationId xmlns:a16="http://schemas.microsoft.com/office/drawing/2014/main" id="{30E9E494-F40E-C46C-4581-2FA9A3CB4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22360" r="14410" b="11556"/>
          <a:stretch/>
        </p:blipFill>
        <p:spPr>
          <a:xfrm>
            <a:off x="858567" y="2116975"/>
            <a:ext cx="4940702" cy="3778250"/>
          </a:xfrm>
        </p:spPr>
      </p:pic>
      <p:pic>
        <p:nvPicPr>
          <p:cNvPr id="7" name="Picture 6" descr="A pregnant person riding a bicycle&#10;&#10;Description automatically generated">
            <a:extLst>
              <a:ext uri="{FF2B5EF4-FFF2-40B4-BE49-F238E27FC236}">
                <a16:creationId xmlns:a16="http://schemas.microsoft.com/office/drawing/2014/main" id="{D46B2E8A-C556-AAC4-3BC1-802A99332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764" y="2788249"/>
            <a:ext cx="2878952" cy="1894820"/>
          </a:xfrm>
          <a:prstGeom prst="rect">
            <a:avLst/>
          </a:prstGeom>
        </p:spPr>
      </p:pic>
      <p:pic>
        <p:nvPicPr>
          <p:cNvPr id="9" name="Picture 8" descr="A person riding a bike&#10;&#10;Description automatically generated">
            <a:extLst>
              <a:ext uri="{FF2B5EF4-FFF2-40B4-BE49-F238E27FC236}">
                <a16:creationId xmlns:a16="http://schemas.microsoft.com/office/drawing/2014/main" id="{CC2EC431-E30E-0ACB-67D6-4E9E4DC40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079" y="2776451"/>
            <a:ext cx="2878953" cy="1888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396783-E71F-ABB3-99E4-E14E5CBC9AB0}"/>
              </a:ext>
            </a:extLst>
          </p:cNvPr>
          <p:cNvSpPr txBox="1"/>
          <p:nvPr/>
        </p:nvSpPr>
        <p:spPr>
          <a:xfrm>
            <a:off x="6596777" y="4819596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Just this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E8E7C-AEFE-1BC9-31B5-EDBAE646F059}"/>
              </a:ext>
            </a:extLst>
          </p:cNvPr>
          <p:cNvSpPr txBox="1"/>
          <p:nvPr/>
        </p:nvSpPr>
        <p:spPr>
          <a:xfrm>
            <a:off x="10009031" y="4819596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This</a:t>
            </a:r>
          </a:p>
        </p:txBody>
      </p:sp>
    </p:spTree>
    <p:extLst>
      <p:ext uri="{BB962C8B-B14F-4D97-AF65-F5344CB8AC3E}">
        <p14:creationId xmlns:p14="http://schemas.microsoft.com/office/powerpoint/2010/main" val="17190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AF6B1-84C8-A053-9145-1DE5CA041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Lots of People Biking?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C8B79D-E24A-2CBD-A5EF-13BD0F9A0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668280"/>
            <a:ext cx="8386957" cy="518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53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E380-5C30-E1A8-859D-122DF6DA0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This is Who We (mostly) Design For</a:t>
            </a:r>
          </a:p>
        </p:txBody>
      </p:sp>
      <p:pic>
        <p:nvPicPr>
          <p:cNvPr id="9" name="Content Placeholder 8" descr="A close-up of a survey&#10;&#10;Description automatically generated">
            <a:extLst>
              <a:ext uri="{FF2B5EF4-FFF2-40B4-BE49-F238E27FC236}">
                <a16:creationId xmlns:a16="http://schemas.microsoft.com/office/drawing/2014/main" id="{3B59C9E2-45F4-D43E-F709-F11D29D0C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67"/>
          <a:stretch/>
        </p:blipFill>
        <p:spPr>
          <a:xfrm>
            <a:off x="452956" y="2493818"/>
            <a:ext cx="11575961" cy="3408218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D379F68-2590-5ED8-E2B3-48261EB06C90}"/>
              </a:ext>
            </a:extLst>
          </p:cNvPr>
          <p:cNvSpPr/>
          <p:nvPr/>
        </p:nvSpPr>
        <p:spPr>
          <a:xfrm>
            <a:off x="665024" y="3807229"/>
            <a:ext cx="1873089" cy="1812175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7C6E0C-B5FD-5067-5740-197D7D677335}"/>
              </a:ext>
            </a:extLst>
          </p:cNvPr>
          <p:cNvCxnSpPr>
            <a:cxnSpLocks/>
          </p:cNvCxnSpPr>
          <p:nvPr/>
        </p:nvCxnSpPr>
        <p:spPr>
          <a:xfrm flipH="1" flipV="1">
            <a:off x="2227811" y="5619404"/>
            <a:ext cx="1363287" cy="8645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101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CC746-14A2-AA2E-2C2A-8FB6A03EA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Would you like to bike here?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F5FBD4-D2F8-A1E2-7D1B-24792AF0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This is what Eagle Harbor would look like with a 5’ shoulder added.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(Vehicular Cyclists are trying to get this)</a:t>
            </a:r>
          </a:p>
        </p:txBody>
      </p:sp>
      <p:pic>
        <p:nvPicPr>
          <p:cNvPr id="5" name="Content Placeholder 4" descr="A white van on a road&#10;&#10;Description automatically generated">
            <a:extLst>
              <a:ext uri="{FF2B5EF4-FFF2-40B4-BE49-F238E27FC236}">
                <a16:creationId xmlns:a16="http://schemas.microsoft.com/office/drawing/2014/main" id="{D277C4DF-77D9-23CE-59EA-F848E8475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4" r="9996" b="2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51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205FC-3D68-3D9E-4B1D-B616827D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8697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Big Bike Project on Bainbridge Island Happening now:</a:t>
            </a:r>
            <a:br>
              <a:rPr lang="en-US" sz="3200" dirty="0"/>
            </a:br>
            <a:r>
              <a:rPr lang="en-US" sz="3200" dirty="0"/>
              <a:t>Eagle Harbor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DBEF9B-DE5A-55B0-9FCA-DFB3BA964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234" y="3751668"/>
            <a:ext cx="3995928" cy="2482222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All kids from the south have to take this route to get to most schools</a:t>
            </a:r>
          </a:p>
          <a:p>
            <a:r>
              <a:rPr lang="en-US" sz="1600" dirty="0">
                <a:solidFill>
                  <a:schemeClr val="tx1"/>
                </a:solidFill>
              </a:rPr>
              <a:t>Busiest and fastest street on the island, other than 305</a:t>
            </a:r>
          </a:p>
          <a:p>
            <a:r>
              <a:rPr lang="en-US" sz="1600" dirty="0">
                <a:solidFill>
                  <a:schemeClr val="tx1"/>
                </a:solidFill>
              </a:rPr>
              <a:t>Will be the route all the way to Lynwood eventually 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A map of a city&#10;&#10;Description automatically generated">
            <a:extLst>
              <a:ext uri="{FF2B5EF4-FFF2-40B4-BE49-F238E27FC236}">
                <a16:creationId xmlns:a16="http://schemas.microsoft.com/office/drawing/2014/main" id="{B6C4B4AA-EC78-3F0F-5EBE-C787716A3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9C9D5E9-709D-93BF-737B-27AE9C03654D}"/>
                  </a:ext>
                </a:extLst>
              </p14:cNvPr>
              <p14:cNvContentPartPr/>
              <p14:nvPr/>
            </p14:nvContentPartPr>
            <p14:xfrm>
              <a:off x="8523229" y="829276"/>
              <a:ext cx="1146600" cy="1423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9C9D5E9-709D-93BF-737B-27AE9C0365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87229" y="793276"/>
                <a:ext cx="1218240" cy="149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588751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340</TotalTime>
  <Words>338</Words>
  <Application>Microsoft Macintosh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Source Sans Pro</vt:lpstr>
      <vt:lpstr>Walbaum Display</vt:lpstr>
      <vt:lpstr>Wingdings 3</vt:lpstr>
      <vt:lpstr>Wisp</vt:lpstr>
      <vt:lpstr>Biking for Kids</vt:lpstr>
      <vt:lpstr>Why Do you care?</vt:lpstr>
      <vt:lpstr>Why do you care?</vt:lpstr>
      <vt:lpstr>What is it like now for you to bike now from your home?</vt:lpstr>
      <vt:lpstr>How Do We Get Lots of People Biking? (instead of driving or being driven?)</vt:lpstr>
      <vt:lpstr>How Do We Get Lots of People Biking?</vt:lpstr>
      <vt:lpstr>But This is Who We (mostly) Design For</vt:lpstr>
      <vt:lpstr>Would you like to bike here?</vt:lpstr>
      <vt:lpstr>Big Bike Project on Bainbridge Island Happening now: Eagle Harbor</vt:lpstr>
      <vt:lpstr>City Council Voted to make 5’ bike lanes   instead of   a 10’ path for many types of users</vt:lpstr>
      <vt:lpstr>Why? </vt:lpstr>
      <vt:lpstr>How Did The Netherlands Become the  Top Biking Place in the World?</vt:lpstr>
      <vt:lpstr>What Can You Do?  We Need Your Help  to Help Students Bike Safely</vt:lpstr>
      <vt:lpstr>If You Want to Bike More on Bainbridge Island,   City Council Needs to Know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Biking for Kids</dc:title>
  <dc:creator>Susan Loftus</dc:creator>
  <cp:lastModifiedBy>Susan Loftus</cp:lastModifiedBy>
  <cp:revision>3</cp:revision>
  <dcterms:created xsi:type="dcterms:W3CDTF">2023-10-18T18:13:51Z</dcterms:created>
  <dcterms:modified xsi:type="dcterms:W3CDTF">2023-10-19T16:47:49Z</dcterms:modified>
</cp:coreProperties>
</file>